
<file path=[Content_Types].xml><?xml version="1.0" encoding="utf-8"?>
<Types xmlns="http://schemas.openxmlformats.org/package/2006/content-types"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theme/theme3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6"/>
  </p:notesMasterIdLst>
  <p:handoutMasterIdLst>
    <p:handoutMasterId r:id="rId7"/>
  </p:handoutMasterIdLst>
  <p:sldIdLst>
    <p:sldId id="256" r:id="rId2"/>
    <p:sldId id="373" r:id="rId3"/>
    <p:sldId id="376" r:id="rId4"/>
    <p:sldId id="377" r:id="rId5"/>
  </p:sldIdLst>
  <p:sldSz cx="9144000" cy="6858000" type="screen4x3"/>
  <p:notesSz cx="6794500" cy="99314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C247"/>
    <a:srgbClr val="DCDCDC"/>
    <a:srgbClr val="DDDDDD"/>
    <a:srgbClr val="DEDEDE"/>
    <a:srgbClr val="FFFFFF"/>
    <a:srgbClr val="2F2672"/>
    <a:srgbClr val="0066FF"/>
    <a:srgbClr val="806EAA"/>
    <a:srgbClr val="D7E5F5"/>
    <a:srgbClr val="FFAA01"/>
  </p:clrMru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827" autoAdjust="0"/>
    <p:restoredTop sz="94706" autoAdjust="0"/>
  </p:normalViewPr>
  <p:slideViewPr>
    <p:cSldViewPr snapToObjects="1">
      <p:cViewPr varScale="1">
        <p:scale>
          <a:sx n="123" d="100"/>
          <a:sy n="123" d="100"/>
        </p:scale>
        <p:origin x="-1332" y="-102"/>
      </p:cViewPr>
      <p:guideLst>
        <p:guide orient="horz"/>
        <p:guide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40" d="100"/>
        <a:sy n="40" d="100"/>
      </p:scale>
      <p:origin x="0" y="0"/>
    </p:cViewPr>
  </p:sorterViewPr>
  <p:notesViewPr>
    <p:cSldViewPr snapToObjects="1">
      <p:cViewPr varScale="1">
        <p:scale>
          <a:sx n="101" d="100"/>
          <a:sy n="101" d="100"/>
        </p:scale>
        <p:origin x="-3528" y="-108"/>
      </p:cViewPr>
      <p:guideLst>
        <p:guide orient="horz" pos="3128"/>
        <p:guide pos="2140"/>
      </p:guideLst>
    </p:cSldViewPr>
  </p:notes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notesMaster" Target="notesMasters/notesMaster1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1F1399A-6279-467A-AFC4-7FDFDBD65377}" type="datetimeFigureOut">
              <a:rPr lang="de-DE" smtClean="0"/>
              <a:pPr/>
              <a:t>08.06.2009</a:t>
            </a:fld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FF683E-A112-4E88-B3FA-413CD125B4DB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48645" y="0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FD53E2-34CB-4AAB-9DD8-91E5E18A88A0}" type="datetimeFigureOut">
              <a:rPr lang="de-DE" smtClean="0"/>
              <a:pPr/>
              <a:t>08.06.2009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914400" y="744538"/>
            <a:ext cx="4965700" cy="37242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450" y="4717415"/>
            <a:ext cx="5435600" cy="446913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48645" y="9433106"/>
            <a:ext cx="2944283" cy="49657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8ED7C9E-BA51-42D1-90EB-EC9D244062D6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8ED7C9E-BA51-42D1-90EB-EC9D244062D6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635269"/>
            <a:ext cx="7772400" cy="1470025"/>
          </a:xfrm>
        </p:spPr>
        <p:txBody>
          <a:bodyPr/>
          <a:lstStyle>
            <a:lvl1pPr>
              <a:defRPr b="1">
                <a:solidFill>
                  <a:srgbClr val="2F267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6350"/>
            <a:ext cx="7715304" cy="365125"/>
          </a:xfrm>
        </p:spPr>
        <p:txBody>
          <a:bodyPr/>
          <a:lstStyle>
            <a:lvl1pPr algn="l">
              <a:defRPr>
                <a:solidFill>
                  <a:schemeClr val="tx1">
                    <a:lumMod val="65000"/>
                    <a:lumOff val="3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286776" y="6356350"/>
            <a:ext cx="642942" cy="365125"/>
          </a:xfrm>
        </p:spPr>
        <p:txBody>
          <a:bodyPr/>
          <a:lstStyle>
            <a:lvl1pPr>
              <a:defRPr>
                <a:solidFill>
                  <a:schemeClr val="bg1">
                    <a:lumMod val="85000"/>
                  </a:schemeClr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  <p:pic>
        <p:nvPicPr>
          <p:cNvPr id="2053" name="Picture 5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14290"/>
            <a:ext cx="2724150" cy="1838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28596" y="6357958"/>
            <a:ext cx="7643866" cy="365125"/>
          </a:xfrm>
        </p:spPr>
        <p:txBody>
          <a:bodyPr/>
          <a:lstStyle/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‹Nr.›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8" descr="light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6286500"/>
            <a:ext cx="9144000" cy="571500"/>
          </a:xfrm>
          <a:prstGeom prst="rect">
            <a:avLst/>
          </a:prstGeom>
          <a:noFill/>
        </p:spPr>
      </p:pic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28596" y="285728"/>
            <a:ext cx="8286808" cy="113191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en-US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28596" y="1571612"/>
            <a:ext cx="8286808" cy="457203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Textmasterformate durch Klicken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en-US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28596" y="6356350"/>
            <a:ext cx="7643866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en-US" smtClean="0"/>
              <a:t>CDO 2.0 Release Review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8143900" y="6356350"/>
            <a:ext cx="64294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bg1">
                    <a:lumMod val="85000"/>
                  </a:schemeClr>
                </a:solidFill>
              </a:defRPr>
            </a:lvl1pPr>
          </a:lstStyle>
          <a:p>
            <a:fld id="{BDF3D838-FCC4-4337-BAF0-78E53BE91885}" type="slidenum">
              <a:rPr lang="en-US" smtClean="0"/>
              <a:pPr/>
              <a:t>‹Nr.›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2F2672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§"/>
        <a:defRPr sz="3200" b="1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§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§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iki.eclipse.org/CDO" TargetMode="External"/><Relationship Id="rId4" Type="http://schemas.openxmlformats.org/officeDocument/2006/relationships/hyperlink" Target="http://www.eclipse.org/cdo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://www.eclipse.org/modeling/emf/cdo/project-info/eclipse-project-ip-log.csv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feld 9"/>
          <p:cNvSpPr txBox="1"/>
          <p:nvPr/>
        </p:nvSpPr>
        <p:spPr>
          <a:xfrm>
            <a:off x="5355449" y="539431"/>
            <a:ext cx="2502699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6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Eike Stepper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stepper@esc-net.de</a:t>
            </a:r>
          </a:p>
          <a:p>
            <a:pPr marL="0" marR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http://www.esc-net.de</a:t>
            </a:r>
          </a:p>
          <a:p>
            <a:pPr algn="r"/>
            <a:r>
              <a:rPr lang="en-US" sz="1050" smtClean="0">
                <a:solidFill>
                  <a:srgbClr val="0066FF"/>
                </a:solidFill>
                <a:latin typeface="Arial" pitchFamily="34" charset="0"/>
                <a:ea typeface="+mj-ea"/>
                <a:cs typeface="Arial" pitchFamily="34" charset="0"/>
              </a:rPr>
              <a:t>http://thegordian.blogspot.com</a:t>
            </a:r>
          </a:p>
          <a:p>
            <a:pPr algn="r"/>
            <a:endParaRPr lang="en-US" sz="1050" b="1" smtClean="0">
              <a:solidFill>
                <a:srgbClr val="2F2672"/>
              </a:solidFill>
              <a:latin typeface="Arial" pitchFamily="34" charset="0"/>
              <a:ea typeface="+mj-ea"/>
              <a:cs typeface="Arial" pitchFamily="34" charset="0"/>
            </a:endParaRPr>
          </a:p>
          <a:p>
            <a:pPr algn="r"/>
            <a:r>
              <a:rPr lang="en-US" sz="105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Berlin, Germany</a:t>
            </a:r>
          </a:p>
        </p:txBody>
      </p:sp>
      <p:grpSp>
        <p:nvGrpSpPr>
          <p:cNvPr id="19" name="Gruppieren 18"/>
          <p:cNvGrpSpPr/>
          <p:nvPr/>
        </p:nvGrpSpPr>
        <p:grpSpPr>
          <a:xfrm>
            <a:off x="7858148" y="488296"/>
            <a:ext cx="1071570" cy="1566187"/>
            <a:chOff x="7858148" y="434053"/>
            <a:chExt cx="1071570" cy="1566187"/>
          </a:xfrm>
        </p:grpSpPr>
        <p:grpSp>
          <p:nvGrpSpPr>
            <p:cNvPr id="6" name="Gruppieren 5"/>
            <p:cNvGrpSpPr/>
            <p:nvPr/>
          </p:nvGrpSpPr>
          <p:grpSpPr>
            <a:xfrm>
              <a:off x="7858148" y="434053"/>
              <a:ext cx="1071570" cy="1412525"/>
              <a:chOff x="6966065" y="3158836"/>
              <a:chExt cx="1463040" cy="1928554"/>
            </a:xfrm>
          </p:grpSpPr>
          <p:pic>
            <p:nvPicPr>
              <p:cNvPr id="7" name="Picture 30"/>
              <p:cNvPicPr>
                <a:picLocks noChangeAspect="1" noChangeArrowheads="1"/>
              </p:cNvPicPr>
              <p:nvPr/>
            </p:nvPicPr>
            <p:blipFill>
              <a:blip r:embed="rId3" cstate="print"/>
              <a:srcRect/>
              <a:stretch>
                <a:fillRect/>
              </a:stretch>
            </p:blipFill>
            <p:spPr bwMode="auto">
              <a:xfrm>
                <a:off x="7000885" y="3214686"/>
                <a:ext cx="1393041" cy="185738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  <a:effectLst/>
            </p:spPr>
          </p:pic>
          <p:sp>
            <p:nvSpPr>
              <p:cNvPr id="8" name="Abgerundetes Rechteck 7"/>
              <p:cNvSpPr/>
              <p:nvPr/>
            </p:nvSpPr>
            <p:spPr bwMode="auto">
              <a:xfrm>
                <a:off x="6966065" y="3158836"/>
                <a:ext cx="1463040" cy="1928554"/>
              </a:xfrm>
              <a:prstGeom prst="roundRect">
                <a:avLst/>
              </a:prstGeom>
              <a:noFill/>
              <a:ln w="127000" cap="flat" cmpd="sng" algn="ctr">
                <a:solidFill>
                  <a:schemeClr val="bg1"/>
                </a:solidFill>
                <a:prstDash val="solid"/>
                <a:round/>
                <a:headEnd type="none" w="med" len="med"/>
                <a:tailEnd type="none" w="med" len="med"/>
              </a:ln>
              <a:effectLst/>
            </p:spPr>
            <p:txBody>
              <a:bodyPr vert="horz" wrap="square" lIns="91440" tIns="45720" rIns="91440" bIns="45720" numCol="1" rtlCol="0" anchor="t" anchorCtr="0" compatLnSpc="1">
                <a:prstTxWarp prst="textNoShape">
                  <a:avLst/>
                </a:prstTxWarp>
              </a:bodyPr>
              <a:lstStyle/>
              <a:p>
                <a:pPr marL="0" marR="0" indent="0" algn="l" defTabSz="914400" rtl="0" eaLnBrk="0" fontAlgn="base" latinLnBrk="0" hangingPunct="0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</a:pPr>
                <a:endParaRPr kumimoji="0" lang="en-US" sz="2400" b="0" i="0" u="none" strike="noStrike" cap="none" normalizeH="0" baseline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Arial" pitchFamily="34" charset="0"/>
                  <a:ea typeface="ＭＳ Ｐゴシック" pitchFamily="80" charset="-128"/>
                  <a:cs typeface="Arial" pitchFamily="34" charset="0"/>
                </a:endParaRPr>
              </a:p>
            </p:txBody>
          </p:sp>
        </p:grpSp>
        <p:sp>
          <p:nvSpPr>
            <p:cNvPr id="16" name="Rechteck 15"/>
            <p:cNvSpPr/>
            <p:nvPr/>
          </p:nvSpPr>
          <p:spPr>
            <a:xfrm>
              <a:off x="7858148" y="1797590"/>
              <a:ext cx="1071570" cy="20265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0" y="2071678"/>
            <a:ext cx="9144000" cy="2827347"/>
          </a:xfrm>
        </p:spPr>
        <p:txBody>
          <a:bodyPr>
            <a:normAutofit/>
          </a:bodyPr>
          <a:lstStyle/>
          <a:p>
            <a:r>
              <a:rPr lang="en-US" smtClean="0"/>
              <a:t>CDO Model Repository</a:t>
            </a:r>
            <a:br>
              <a:rPr lang="en-US" smtClean="0"/>
            </a:br>
            <a:r>
              <a:rPr lang="en-US" smtClean="0"/>
              <a:t> </a:t>
            </a:r>
            <a:r>
              <a:rPr lang="en-US" sz="3200" smtClean="0"/>
              <a:t>2.0 Release Review</a:t>
            </a:r>
            <a:br>
              <a:rPr lang="en-US" sz="3200" smtClean="0"/>
            </a:br>
            <a:r>
              <a:rPr lang="en-US" sz="3200" smtClean="0"/>
              <a:t>(Mini Deck)</a:t>
            </a:r>
            <a:endParaRPr lang="en-US">
              <a:solidFill>
                <a:srgbClr val="2F2672"/>
              </a:solidFill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2650923" y="4673618"/>
            <a:ext cx="2214578" cy="54133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 algn="r">
              <a:spcBef>
                <a:spcPct val="0"/>
              </a:spcBef>
            </a:pPr>
            <a:r>
              <a:rPr lang="en-US" sz="14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Planned Review Date:</a:t>
            </a:r>
          </a:p>
          <a:p>
            <a:pPr algn="r">
              <a:spcBef>
                <a:spcPct val="0"/>
              </a:spcBef>
            </a:pPr>
            <a:r>
              <a:rPr lang="en-US" sz="14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Project Newsgroup:</a:t>
            </a:r>
          </a:p>
        </p:txBody>
      </p:sp>
      <p:cxnSp>
        <p:nvCxnSpPr>
          <p:cNvPr id="9" name="Gerade Verbindung 8"/>
          <p:cNvCxnSpPr/>
          <p:nvPr/>
        </p:nvCxnSpPr>
        <p:spPr>
          <a:xfrm>
            <a:off x="2793799" y="5213362"/>
            <a:ext cx="370702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feld 12"/>
          <p:cNvSpPr txBox="1"/>
          <p:nvPr/>
        </p:nvSpPr>
        <p:spPr>
          <a:xfrm>
            <a:off x="4865501" y="4673618"/>
            <a:ext cx="1706763" cy="541332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pPr>
              <a:spcBef>
                <a:spcPct val="0"/>
              </a:spcBef>
            </a:pPr>
            <a:r>
              <a:rPr lang="en-US" sz="14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June 10th, 2009</a:t>
            </a:r>
          </a:p>
          <a:p>
            <a:pPr>
              <a:spcBef>
                <a:spcPct val="0"/>
              </a:spcBef>
            </a:pPr>
            <a:r>
              <a:rPr lang="en-US" sz="1400" b="1" smtClean="0">
                <a:solidFill>
                  <a:srgbClr val="2F2672"/>
                </a:solidFill>
                <a:latin typeface="Arial" pitchFamily="34" charset="0"/>
                <a:ea typeface="+mj-ea"/>
                <a:cs typeface="Arial" pitchFamily="34" charset="0"/>
              </a:rPr>
              <a:t>eclipse.tools.emf</a:t>
            </a:r>
          </a:p>
        </p:txBody>
      </p:sp>
      <p:cxnSp>
        <p:nvCxnSpPr>
          <p:cNvPr id="15" name="Gerade Verbindung 14"/>
          <p:cNvCxnSpPr/>
          <p:nvPr/>
        </p:nvCxnSpPr>
        <p:spPr>
          <a:xfrm>
            <a:off x="2793799" y="4673618"/>
            <a:ext cx="3707027" cy="0"/>
          </a:xfrm>
          <a:prstGeom prst="line">
            <a:avLst/>
          </a:prstGeom>
          <a:ln w="28575">
            <a:solidFill>
              <a:schemeClr val="accent4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Introduction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 (Mini Deck)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2</a:t>
            </a:fld>
            <a:endParaRPr lang="en-US"/>
          </a:p>
        </p:txBody>
      </p:sp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00034" y="1619803"/>
            <a:ext cx="2152650" cy="173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Rechteck 6"/>
          <p:cNvSpPr/>
          <p:nvPr/>
        </p:nvSpPr>
        <p:spPr>
          <a:xfrm>
            <a:off x="2928926" y="1500174"/>
            <a:ext cx="5786478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mtClean="0"/>
              <a:t>The CDO (Connected Data Objects) Model Repository is a distributed shared model framework for EMF models and meta models. CDO is also a model runtime environment with a focus on orthogonal aspects like model scalability, transactionality, persistence, distribution, queries and more.</a:t>
            </a:r>
          </a:p>
          <a:p>
            <a:endParaRPr lang="en-US" smtClean="0"/>
          </a:p>
          <a:p>
            <a:r>
              <a:rPr lang="en-US" smtClean="0"/>
              <a:t>CDO has a 3-tier architecture supporting EMF-based client applications, featuring a central model repository server and leveraging different types of pluggable data storage back-ends like relational databases, object databases and file systems. The default client/server communication protocol is implemented with the Net4j Signalling Platform.</a:t>
            </a:r>
            <a:endParaRPr lang="en-US"/>
          </a:p>
        </p:txBody>
      </p:sp>
      <p:sp>
        <p:nvSpPr>
          <p:cNvPr id="9" name="Textfeld 8"/>
          <p:cNvSpPr txBox="1"/>
          <p:nvPr/>
        </p:nvSpPr>
        <p:spPr>
          <a:xfrm>
            <a:off x="1357290" y="5143512"/>
            <a:ext cx="143770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r"/>
            <a:r>
              <a:rPr lang="en-US" smtClean="0"/>
              <a:t>Project  URL:</a:t>
            </a:r>
          </a:p>
          <a:p>
            <a:pPr algn="r"/>
            <a:r>
              <a:rPr lang="en-US" smtClean="0"/>
              <a:t>old:</a:t>
            </a:r>
            <a:endParaRPr lang="en-US"/>
          </a:p>
        </p:txBody>
      </p:sp>
      <p:sp>
        <p:nvSpPr>
          <p:cNvPr id="10" name="Textfeld 9"/>
          <p:cNvSpPr txBox="1"/>
          <p:nvPr/>
        </p:nvSpPr>
        <p:spPr>
          <a:xfrm>
            <a:off x="2928926" y="5143512"/>
            <a:ext cx="280461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mtClean="0">
                <a:hlinkClick r:id="rId4"/>
              </a:rPr>
              <a:t>http://www.eclipse.org/cdo</a:t>
            </a:r>
            <a:endParaRPr lang="en-US" smtClean="0"/>
          </a:p>
          <a:p>
            <a:r>
              <a:rPr lang="en-US" smtClean="0">
                <a:hlinkClick r:id="rId5"/>
              </a:rPr>
              <a:t>http://wiki.eclipse.org/CDO</a:t>
            </a:r>
            <a:endParaRPr lang="en-US" smtClean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i="1" smtClean="0"/>
              <a:t>Release Highlights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US" smtClean="0"/>
              <a:t>Quality of APIs</a:t>
            </a:r>
          </a:p>
          <a:p>
            <a:pPr lvl="1"/>
            <a:r>
              <a:rPr lang="en-US" smtClean="0"/>
              <a:t>2.0 API is partly incompatible with 1.0</a:t>
            </a:r>
          </a:p>
          <a:p>
            <a:pPr lvl="1"/>
            <a:r>
              <a:rPr lang="en-US" smtClean="0"/>
              <a:t>API Toling has been used consequently</a:t>
            </a:r>
          </a:p>
          <a:p>
            <a:r>
              <a:rPr lang="en-US" smtClean="0"/>
              <a:t>End of Life</a:t>
            </a:r>
          </a:p>
          <a:p>
            <a:pPr lvl="1"/>
            <a:r>
              <a:rPr lang="en-US" smtClean="0"/>
              <a:t>None</a:t>
            </a:r>
          </a:p>
          <a:p>
            <a:r>
              <a:rPr lang="en-US" smtClean="0"/>
              <a:t>IP</a:t>
            </a:r>
          </a:p>
          <a:p>
            <a:pPr lvl="1"/>
            <a:r>
              <a:rPr lang="en-US" smtClean="0"/>
              <a:t>IP Log URL: </a:t>
            </a:r>
            <a:r>
              <a:rPr lang="en-US" smtClean="0">
                <a:hlinkClick r:id="rId3"/>
              </a:rPr>
              <a:t>http://www.eclipse.org/modeling/emf/cdo/project-info/eclipse-project-ip-log.csv</a:t>
            </a:r>
            <a:endParaRPr lang="en-US" smtClean="0"/>
          </a:p>
          <a:p>
            <a:pPr lvl="1"/>
            <a:r>
              <a:rPr lang="en-US" smtClean="0"/>
              <a:t>No issues</a:t>
            </a:r>
          </a:p>
          <a:p>
            <a:r>
              <a:rPr lang="en-US" smtClean="0"/>
              <a:t>Committer Diversity</a:t>
            </a:r>
          </a:p>
          <a:p>
            <a:pPr lvl="1"/>
            <a:r>
              <a:rPr lang="en-US" smtClean="0"/>
              <a:t>7 committers from 7 different companies</a:t>
            </a:r>
          </a:p>
          <a:p>
            <a:pPr lvl="1"/>
            <a:r>
              <a:rPr lang="en-US" smtClean="0"/>
              <a:t>Several additions to the team are pending</a:t>
            </a:r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 (Mini Deck)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Project Activity Since 1.0</a:t>
            </a:r>
            <a:endParaRPr lang="en-US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smtClean="0"/>
              <a:t>Bugzilla</a:t>
            </a:r>
          </a:p>
          <a:p>
            <a:pPr lvl="1"/>
            <a:r>
              <a:rPr lang="en-US" smtClean="0"/>
              <a:t>127 of 254 enhancements done (106 left open)</a:t>
            </a:r>
          </a:p>
          <a:p>
            <a:pPr lvl="1"/>
            <a:r>
              <a:rPr lang="en-US" smtClean="0"/>
              <a:t>121 of 173 bugs fixed (16 left open)</a:t>
            </a:r>
          </a:p>
          <a:p>
            <a:r>
              <a:rPr lang="en-US" smtClean="0"/>
              <a:t>CVS</a:t>
            </a:r>
          </a:p>
          <a:p>
            <a:pPr lvl="1"/>
            <a:r>
              <a:rPr lang="de-DE" smtClean="0"/>
              <a:t>44187 changed lines of code committed (incl. Net4j)</a:t>
            </a:r>
          </a:p>
          <a:p>
            <a:r>
              <a:rPr lang="de-DE" smtClean="0"/>
              <a:t>Communication</a:t>
            </a:r>
          </a:p>
          <a:p>
            <a:pPr lvl="1"/>
            <a:r>
              <a:rPr lang="de-DE" smtClean="0"/>
              <a:t>More than 2000 newsgroup posts</a:t>
            </a:r>
          </a:p>
          <a:p>
            <a:pPr lvl="1"/>
            <a:r>
              <a:rPr lang="de-DE" smtClean="0"/>
              <a:t>Talks at EclipseCon, ESE, JAX, several demo camps</a:t>
            </a:r>
          </a:p>
          <a:p>
            <a:pPr lvl="1"/>
            <a:r>
              <a:rPr lang="de-DE" smtClean="0"/>
              <a:t>Webinar and several magazine articles</a:t>
            </a:r>
            <a:endParaRPr lang="en-US" smtClean="0"/>
          </a:p>
          <a:p>
            <a:pPr lvl="1"/>
            <a:endParaRPr lang="en-US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CDO 2.0 Release Review (Mini Deck)</a:t>
            </a:r>
          </a:p>
          <a:p>
            <a:r>
              <a:rPr lang="en-US" smtClean="0"/>
              <a:t>© 2009 by Eike Stepper, Berlin, Germany. Made available under the EPL v1.0</a:t>
            </a:r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9EF761A-2398-4B80-BCA8-D29FD9D96DA2}" type="slidenum">
              <a:rPr lang="en-US" smtClean="0"/>
              <a:pPr/>
              <a:t>4</a:t>
            </a:fld>
            <a:endParaRPr lang="en-US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plate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Larissa-Design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</Template>
  <TotalTime>0</TotalTime>
  <Words>321</Words>
  <Application>Microsoft Office PowerPoint</Application>
  <PresentationFormat>Bildschirmpräsentation (4:3)</PresentationFormat>
  <Paragraphs>55</Paragraphs>
  <Slides>4</Slides>
  <Notes>4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4</vt:i4>
      </vt:variant>
    </vt:vector>
  </HeadingPairs>
  <TitlesOfParts>
    <vt:vector size="5" baseType="lpstr">
      <vt:lpstr>Template</vt:lpstr>
      <vt:lpstr>CDO Model Repository  2.0 Release Review (Mini Deck)</vt:lpstr>
      <vt:lpstr>Introduction</vt:lpstr>
      <vt:lpstr>Release Highlights</vt:lpstr>
      <vt:lpstr>Project Activity Since 1.0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CDO Model Repository</dc:title>
  <dc:creator>Eike Stepper</dc:creator>
  <cp:lastModifiedBy>Stepper</cp:lastModifiedBy>
  <cp:revision>1556</cp:revision>
  <dcterms:created xsi:type="dcterms:W3CDTF">2008-08-22T09:52:33Z</dcterms:created>
  <dcterms:modified xsi:type="dcterms:W3CDTF">2009-06-08T11:24:24Z</dcterms:modified>
</cp:coreProperties>
</file>